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7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F4391-333C-DB45-A082-4879FBD5F01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C72A-35AA-7544-8CB8-344BDD9632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58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2B10F1-B3DC-704C-8991-ACA194A4C4F4}" type="slidenum">
              <a:rPr lang="fi-FI"/>
              <a:pPr/>
              <a:t>1</a:t>
            </a:fld>
            <a:endParaRPr lang="fi-FI"/>
          </a:p>
        </p:txBody>
      </p:sp>
      <p:sp>
        <p:nvSpPr>
          <p:cNvPr id="8193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819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20C109-510F-D340-A89B-5E79BD9BCA72}" type="slidenum">
              <a:rPr lang="fi-FI"/>
              <a:pPr/>
              <a:t>2</a:t>
            </a:fld>
            <a:endParaRPr lang="fi-FI"/>
          </a:p>
        </p:txBody>
      </p:sp>
      <p:sp>
        <p:nvSpPr>
          <p:cNvPr id="10241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24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4E71-52D1-B645-8BD9-3BF3B22792E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54B1-4A55-FD43-A29D-3F475C1AFF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059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4E71-52D1-B645-8BD9-3BF3B22792E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54B1-4A55-FD43-A29D-3F475C1AFF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366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4E71-52D1-B645-8BD9-3BF3B22792E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54B1-4A55-FD43-A29D-3F475C1AFF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6145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1143480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0"/>
          </p:nvPr>
        </p:nvSpPr>
        <p:spPr>
          <a:xfrm>
            <a:off x="456481" y="6247376"/>
            <a:ext cx="2128320" cy="47093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idx="11"/>
          </p:nvPr>
        </p:nvSpPr>
        <p:spPr>
          <a:xfrm>
            <a:off x="3127680" y="6247376"/>
            <a:ext cx="2897280" cy="47093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idx="12"/>
          </p:nvPr>
        </p:nvSpPr>
        <p:spPr>
          <a:xfrm>
            <a:off x="6556321" y="6247376"/>
            <a:ext cx="2128320" cy="470930"/>
          </a:xfrm>
        </p:spPr>
        <p:txBody>
          <a:bodyPr/>
          <a:lstStyle>
            <a:lvl1pPr>
              <a:defRPr/>
            </a:lvl1pPr>
          </a:lstStyle>
          <a:p>
            <a:fld id="{C57743D5-031B-3646-B349-A641BBF433F4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894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4E71-52D1-B645-8BD9-3BF3B22792E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54B1-4A55-FD43-A29D-3F475C1AFF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285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4E71-52D1-B645-8BD9-3BF3B22792E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54B1-4A55-FD43-A29D-3F475C1AFF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488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4E71-52D1-B645-8BD9-3BF3B22792E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54B1-4A55-FD43-A29D-3F475C1AFF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503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4E71-52D1-B645-8BD9-3BF3B22792E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54B1-4A55-FD43-A29D-3F475C1AFF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597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4E71-52D1-B645-8BD9-3BF3B22792E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54B1-4A55-FD43-A29D-3F475C1AFF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498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4E71-52D1-B645-8BD9-3BF3B22792E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54B1-4A55-FD43-A29D-3F475C1AFF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28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4E71-52D1-B645-8BD9-3BF3B22792E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54B1-4A55-FD43-A29D-3F475C1AFF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11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4E71-52D1-B645-8BD9-3BF3B22792E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54B1-4A55-FD43-A29D-3F475C1AFF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65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84E71-52D1-B645-8BD9-3BF3B22792E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D54B1-4A55-FD43-A29D-3F475C1AFF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775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-34563"/>
            <a:ext cx="8228160" cy="1144921"/>
          </a:xfrm>
          <a:ln/>
        </p:spPr>
        <p:txBody>
          <a:bodyPr tIns="35203"/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fi-FI"/>
              <a:t>Prosessi: vaate ja pientavara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56481" y="1604329"/>
            <a:ext cx="8228160" cy="397769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9601" rIns="0" bIns="0" anchor="ctr"/>
          <a:lstStyle/>
          <a:p>
            <a:pPr marL="0" indent="0" algn="ctr">
              <a:spcAft>
                <a:spcPct val="0"/>
              </a:spcAft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fi-FI" sz="1100"/>
              <a:t>ilmainen</a:t>
            </a: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2939041" y="1241411"/>
            <a:ext cx="1435680" cy="32691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496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000">
                <a:solidFill>
                  <a:srgbClr val="000000"/>
                </a:solidFill>
              </a:rPr>
              <a:t>Asiakkaan tuoma lahjoitus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1370880" y="1828992"/>
            <a:ext cx="1009440" cy="195861"/>
          </a:xfrm>
          <a:prstGeom prst="flowChartAlternate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12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200">
                <a:solidFill>
                  <a:srgbClr val="000000"/>
                </a:solidFill>
              </a:rPr>
              <a:t>Kuljetus</a:t>
            </a: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1697760" y="2219274"/>
            <a:ext cx="914400" cy="262108"/>
          </a:xfrm>
          <a:prstGeom prst="flowChartAlternate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496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000">
                <a:solidFill>
                  <a:srgbClr val="000000"/>
                </a:solidFill>
              </a:rPr>
              <a:t>Välivarastointi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464481" y="2874542"/>
            <a:ext cx="1045440" cy="162738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Takana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 rot="21540000">
            <a:off x="4248000" y="2066617"/>
            <a:ext cx="936000" cy="793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0420" rIns="81639" bIns="4082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 sz="1100"/>
              <a:t>Kengät, lelut</a:t>
            </a:r>
          </a:p>
          <a:p>
            <a:r>
              <a:rPr lang="fi-FI" sz="1100"/>
              <a:t>Astiat, pient.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3656161" y="2479940"/>
            <a:ext cx="653760" cy="329795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cxnSp>
        <p:nvCxnSpPr>
          <p:cNvPr id="3081" name="AutoShape 9"/>
          <p:cNvCxnSpPr>
            <a:cxnSpLocks noChangeShapeType="1"/>
            <a:stCxn id="3118" idx="2"/>
            <a:endCxn id="3076" idx="1"/>
          </p:cNvCxnSpPr>
          <p:nvPr/>
        </p:nvCxnSpPr>
        <p:spPr bwMode="auto">
          <a:xfrm>
            <a:off x="1175040" y="1568326"/>
            <a:ext cx="195840" cy="358597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082" name="AutoShape 10"/>
          <p:cNvCxnSpPr>
            <a:cxnSpLocks noChangeShapeType="1"/>
            <a:stCxn id="3075" idx="2"/>
            <a:endCxn id="3122" idx="0"/>
          </p:cNvCxnSpPr>
          <p:nvPr/>
        </p:nvCxnSpPr>
        <p:spPr bwMode="auto">
          <a:xfrm flipH="1">
            <a:off x="2482561" y="1568325"/>
            <a:ext cx="1173600" cy="1110356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083" name="AutoShape 11"/>
          <p:cNvCxnSpPr>
            <a:cxnSpLocks noChangeShapeType="1"/>
            <a:stCxn id="3076" idx="2"/>
            <a:endCxn id="3077" idx="0"/>
          </p:cNvCxnSpPr>
          <p:nvPr/>
        </p:nvCxnSpPr>
        <p:spPr bwMode="auto">
          <a:xfrm>
            <a:off x="1876321" y="2024852"/>
            <a:ext cx="279360" cy="195861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084" name="AutoShape 12"/>
          <p:cNvCxnSpPr>
            <a:cxnSpLocks noChangeShapeType="1"/>
            <a:stCxn id="3077" idx="2"/>
            <a:endCxn id="3122" idx="0"/>
          </p:cNvCxnSpPr>
          <p:nvPr/>
        </p:nvCxnSpPr>
        <p:spPr bwMode="auto">
          <a:xfrm>
            <a:off x="2155680" y="2481382"/>
            <a:ext cx="326880" cy="197300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1437121" y="3266263"/>
            <a:ext cx="2089440" cy="32691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</a:tabLst>
            </a:pPr>
            <a:r>
              <a:rPr lang="fi-FI">
                <a:solidFill>
                  <a:srgbClr val="000000"/>
                </a:solidFill>
              </a:rPr>
              <a:t>Välivarastointi</a:t>
            </a:r>
          </a:p>
        </p:txBody>
      </p:sp>
      <p:sp>
        <p:nvSpPr>
          <p:cNvPr id="3086" name="AutoShape 14"/>
          <p:cNvSpPr>
            <a:spLocks noChangeArrowheads="1"/>
          </p:cNvSpPr>
          <p:nvPr/>
        </p:nvSpPr>
        <p:spPr bwMode="auto">
          <a:xfrm>
            <a:off x="1437120" y="3918653"/>
            <a:ext cx="2024640" cy="456527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</a:tabLst>
            </a:pPr>
            <a:r>
              <a:rPr lang="fi-FI">
                <a:solidFill>
                  <a:srgbClr val="000000"/>
                </a:solidFill>
              </a:rPr>
              <a:t>Päälajittelu</a:t>
            </a:r>
          </a:p>
        </p:txBody>
      </p:sp>
      <p:sp>
        <p:nvSpPr>
          <p:cNvPr id="3087" name="AutoShape 15"/>
          <p:cNvSpPr>
            <a:spLocks noChangeArrowheads="1"/>
          </p:cNvSpPr>
          <p:nvPr/>
        </p:nvSpPr>
        <p:spPr bwMode="auto">
          <a:xfrm>
            <a:off x="260641" y="4833148"/>
            <a:ext cx="5094720" cy="456528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</a:tabLst>
            </a:pPr>
            <a:r>
              <a:rPr lang="fi-FI">
                <a:solidFill>
                  <a:srgbClr val="000000"/>
                </a:solidFill>
              </a:rPr>
              <a:t>Loppulajittelu eli hinnoittelu</a:t>
            </a:r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>
            <a:off x="456481" y="5291116"/>
            <a:ext cx="2351520" cy="391721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</a:tabLst>
            </a:pPr>
            <a:r>
              <a:rPr lang="fi-FI">
                <a:solidFill>
                  <a:srgbClr val="000000"/>
                </a:solidFill>
              </a:rPr>
              <a:t>Hintalapun kiinnitys</a:t>
            </a:r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>
            <a:off x="7189920" y="1371024"/>
            <a:ext cx="522720" cy="195861"/>
          </a:xfrm>
          <a:prstGeom prst="flowChartDelay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3090" name="AutoShape 18"/>
          <p:cNvSpPr>
            <a:spLocks noChangeArrowheads="1"/>
          </p:cNvSpPr>
          <p:nvPr/>
        </p:nvSpPr>
        <p:spPr bwMode="auto">
          <a:xfrm rot="10920000">
            <a:off x="5817601" y="1383986"/>
            <a:ext cx="522720" cy="185779"/>
          </a:xfrm>
          <a:prstGeom prst="flowChartDelay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6340320" y="1306218"/>
            <a:ext cx="86832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asiakas</a:t>
            </a:r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 flipH="1" flipV="1">
            <a:off x="715680" y="2677242"/>
            <a:ext cx="656640" cy="130909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 flipH="1" flipV="1">
            <a:off x="756001" y="2610995"/>
            <a:ext cx="682560" cy="1987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329760" y="2474180"/>
            <a:ext cx="424800" cy="30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/>
          <a:lstStyle>
            <a:lvl1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 sz="1100"/>
              <a:t>Jäte</a:t>
            </a:r>
          </a:p>
        </p:txBody>
      </p:sp>
      <p:sp>
        <p:nvSpPr>
          <p:cNvPr id="3095" name="AutoShape 23"/>
          <p:cNvSpPr>
            <a:spLocks noChangeArrowheads="1"/>
          </p:cNvSpPr>
          <p:nvPr/>
        </p:nvSpPr>
        <p:spPr bwMode="auto">
          <a:xfrm>
            <a:off x="64801" y="3004155"/>
            <a:ext cx="260640" cy="156832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/>
            <a:r>
              <a:rPr lang="fi-FI">
                <a:solidFill>
                  <a:srgbClr val="000000"/>
                </a:solidFill>
              </a:rPr>
              <a:t>Kausivarastointi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-748800" y="5029008"/>
            <a:ext cx="485280" cy="23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/>
          <a:lstStyle>
            <a:lvl1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 sz="1100"/>
              <a:t>kausi</a:t>
            </a:r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 flipV="1">
            <a:off x="3438720" y="3624861"/>
            <a:ext cx="849600" cy="590462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>
            <a:off x="3461760" y="4213882"/>
            <a:ext cx="1370880" cy="162738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 flipV="1">
            <a:off x="3526560" y="3722792"/>
            <a:ext cx="914400" cy="982183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 flipV="1">
            <a:off x="4505761" y="4439987"/>
            <a:ext cx="456480" cy="590462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4832640" y="4245566"/>
            <a:ext cx="504000" cy="23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0420" rIns="81639" bIns="40820"/>
          <a:lstStyle>
            <a:lvl1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 sz="1100"/>
              <a:t>outlet</a:t>
            </a:r>
          </a:p>
        </p:txBody>
      </p:sp>
      <p:sp>
        <p:nvSpPr>
          <p:cNvPr id="3102" name="AutoShape 30"/>
          <p:cNvSpPr>
            <a:spLocks noChangeArrowheads="1"/>
          </p:cNvSpPr>
          <p:nvPr/>
        </p:nvSpPr>
        <p:spPr bwMode="auto">
          <a:xfrm>
            <a:off x="4703040" y="3004156"/>
            <a:ext cx="4114080" cy="326915"/>
          </a:xfrm>
          <a:prstGeom prst="flowChartAlternate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</a:tabLst>
            </a:pPr>
            <a:r>
              <a:rPr lang="fi-FI" sz="1100">
                <a:solidFill>
                  <a:srgbClr val="000000"/>
                </a:solidFill>
              </a:rPr>
              <a:t>Kuljetus</a:t>
            </a:r>
          </a:p>
        </p:txBody>
      </p:sp>
      <p:sp>
        <p:nvSpPr>
          <p:cNvPr id="3103" name="AutoShape 31"/>
          <p:cNvSpPr>
            <a:spLocks noChangeArrowheads="1"/>
          </p:cNvSpPr>
          <p:nvPr/>
        </p:nvSpPr>
        <p:spPr bwMode="auto">
          <a:xfrm>
            <a:off x="5813280" y="2416574"/>
            <a:ext cx="2089440" cy="32691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</a:tabLst>
            </a:pPr>
            <a:r>
              <a:rPr lang="fi-FI" sz="1100">
                <a:solidFill>
                  <a:srgbClr val="000000"/>
                </a:solidFill>
              </a:rPr>
              <a:t>Myynti</a:t>
            </a:r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auto">
          <a:xfrm>
            <a:off x="0" y="1764186"/>
            <a:ext cx="9144000" cy="4180758"/>
          </a:xfrm>
          <a:prstGeom prst="rect">
            <a:avLst/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cxnSp>
        <p:nvCxnSpPr>
          <p:cNvPr id="3105" name="AutoShape 33"/>
          <p:cNvCxnSpPr>
            <a:cxnSpLocks noChangeShapeType="1"/>
            <a:stCxn id="3079" idx="3"/>
            <a:endCxn id="3079" idx="3"/>
          </p:cNvCxnSpPr>
          <p:nvPr/>
        </p:nvCxnSpPr>
        <p:spPr bwMode="auto">
          <a:xfrm>
            <a:off x="5184000" y="2458339"/>
            <a:ext cx="1440" cy="1440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4240800" y="2062297"/>
            <a:ext cx="943200" cy="396042"/>
          </a:xfrm>
          <a:prstGeom prst="rect">
            <a:avLst/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 flipH="1">
            <a:off x="3329280" y="2612435"/>
            <a:ext cx="1113120" cy="2220713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cxnSp>
        <p:nvCxnSpPr>
          <p:cNvPr id="3108" name="AutoShape 36"/>
          <p:cNvCxnSpPr>
            <a:cxnSpLocks noChangeShapeType="1"/>
            <a:stCxn id="3078" idx="2"/>
            <a:endCxn id="3085" idx="0"/>
          </p:cNvCxnSpPr>
          <p:nvPr/>
        </p:nvCxnSpPr>
        <p:spPr bwMode="auto">
          <a:xfrm>
            <a:off x="1987200" y="3037279"/>
            <a:ext cx="495360" cy="228984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09" name="AutoShape 37"/>
          <p:cNvCxnSpPr>
            <a:cxnSpLocks noChangeShapeType="1"/>
            <a:stCxn id="3085" idx="2"/>
            <a:endCxn id="3086" idx="0"/>
          </p:cNvCxnSpPr>
          <p:nvPr/>
        </p:nvCxnSpPr>
        <p:spPr bwMode="auto">
          <a:xfrm flipH="1">
            <a:off x="2449441" y="3591737"/>
            <a:ext cx="31680" cy="326915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10" name="AutoShape 38"/>
          <p:cNvCxnSpPr>
            <a:cxnSpLocks noChangeShapeType="1"/>
            <a:stCxn id="3086" idx="2"/>
            <a:endCxn id="3087" idx="0"/>
          </p:cNvCxnSpPr>
          <p:nvPr/>
        </p:nvCxnSpPr>
        <p:spPr bwMode="auto">
          <a:xfrm>
            <a:off x="2449441" y="4376620"/>
            <a:ext cx="360000" cy="457968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11" name="AutoShape 39"/>
          <p:cNvCxnSpPr>
            <a:cxnSpLocks noChangeShapeType="1"/>
            <a:stCxn id="3087" idx="3"/>
            <a:endCxn id="3102" idx="2"/>
          </p:cNvCxnSpPr>
          <p:nvPr/>
        </p:nvCxnSpPr>
        <p:spPr bwMode="auto">
          <a:xfrm flipV="1">
            <a:off x="5355360" y="3331070"/>
            <a:ext cx="1404000" cy="1731062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12" name="AutoShape 40"/>
          <p:cNvCxnSpPr>
            <a:cxnSpLocks noChangeShapeType="1"/>
            <a:stCxn id="3102" idx="0"/>
            <a:endCxn id="3103" idx="2"/>
          </p:cNvCxnSpPr>
          <p:nvPr/>
        </p:nvCxnSpPr>
        <p:spPr bwMode="auto">
          <a:xfrm flipV="1">
            <a:off x="6759360" y="2743489"/>
            <a:ext cx="97920" cy="260667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13" name="AutoShape 41"/>
          <p:cNvCxnSpPr>
            <a:cxnSpLocks noChangeShapeType="1"/>
            <a:stCxn id="3103" idx="0"/>
            <a:endCxn id="3091" idx="2"/>
          </p:cNvCxnSpPr>
          <p:nvPr/>
        </p:nvCxnSpPr>
        <p:spPr bwMode="auto">
          <a:xfrm flipH="1" flipV="1">
            <a:off x="6773760" y="1620171"/>
            <a:ext cx="83520" cy="794963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14" name="AutoShape 42"/>
          <p:cNvSpPr>
            <a:spLocks noChangeArrowheads="1"/>
          </p:cNvSpPr>
          <p:nvPr/>
        </p:nvSpPr>
        <p:spPr bwMode="auto">
          <a:xfrm>
            <a:off x="7706881" y="2024852"/>
            <a:ext cx="1110240" cy="260668"/>
          </a:xfrm>
          <a:prstGeom prst="flowChartAlternate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Hinnan tarkistus</a:t>
            </a:r>
          </a:p>
        </p:txBody>
      </p:sp>
      <p:cxnSp>
        <p:nvCxnSpPr>
          <p:cNvPr id="3115" name="AutoShape 43"/>
          <p:cNvCxnSpPr>
            <a:cxnSpLocks noChangeShapeType="1"/>
            <a:stCxn id="3103" idx="3"/>
            <a:endCxn id="3114" idx="2"/>
          </p:cNvCxnSpPr>
          <p:nvPr/>
        </p:nvCxnSpPr>
        <p:spPr bwMode="auto">
          <a:xfrm flipV="1">
            <a:off x="7902720" y="2285520"/>
            <a:ext cx="360000" cy="293791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16" name="AutoShape 44"/>
          <p:cNvCxnSpPr>
            <a:cxnSpLocks noChangeShapeType="1"/>
            <a:stCxn id="3114" idx="0"/>
          </p:cNvCxnSpPr>
          <p:nvPr/>
        </p:nvCxnSpPr>
        <p:spPr bwMode="auto">
          <a:xfrm flipH="1">
            <a:off x="6857281" y="2024853"/>
            <a:ext cx="1404000" cy="228984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17" name="AutoShape 45"/>
          <p:cNvCxnSpPr>
            <a:cxnSpLocks noChangeShapeType="1"/>
            <a:stCxn id="3095" idx="2"/>
            <a:endCxn id="3087" idx="1"/>
          </p:cNvCxnSpPr>
          <p:nvPr/>
        </p:nvCxnSpPr>
        <p:spPr bwMode="auto">
          <a:xfrm>
            <a:off x="195840" y="4572481"/>
            <a:ext cx="66240" cy="489651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18" name="AutoShape 46"/>
          <p:cNvSpPr>
            <a:spLocks noChangeArrowheads="1"/>
          </p:cNvSpPr>
          <p:nvPr/>
        </p:nvSpPr>
        <p:spPr bwMode="auto">
          <a:xfrm>
            <a:off x="522720" y="1241411"/>
            <a:ext cx="1306080" cy="32691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496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000">
                <a:solidFill>
                  <a:srgbClr val="000000"/>
                </a:solidFill>
              </a:rPr>
              <a:t>Noudettu lahjoitus</a:t>
            </a:r>
          </a:p>
        </p:txBody>
      </p:sp>
      <p:sp>
        <p:nvSpPr>
          <p:cNvPr id="3119" name="AutoShape 47"/>
          <p:cNvSpPr>
            <a:spLocks noChangeArrowheads="1"/>
          </p:cNvSpPr>
          <p:nvPr/>
        </p:nvSpPr>
        <p:spPr bwMode="auto">
          <a:xfrm>
            <a:off x="2509921" y="2874542"/>
            <a:ext cx="1045440" cy="164177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Edessä</a:t>
            </a:r>
          </a:p>
        </p:txBody>
      </p:sp>
      <p:cxnSp>
        <p:nvCxnSpPr>
          <p:cNvPr id="3120" name="AutoShape 48"/>
          <p:cNvCxnSpPr>
            <a:cxnSpLocks noChangeShapeType="1"/>
            <a:stCxn id="3119" idx="2"/>
          </p:cNvCxnSpPr>
          <p:nvPr/>
        </p:nvCxnSpPr>
        <p:spPr bwMode="auto">
          <a:xfrm flipH="1">
            <a:off x="2482560" y="3037279"/>
            <a:ext cx="550080" cy="228984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21" name="Line 49"/>
          <p:cNvSpPr>
            <a:spLocks noChangeShapeType="1"/>
          </p:cNvSpPr>
          <p:nvPr/>
        </p:nvSpPr>
        <p:spPr bwMode="auto">
          <a:xfrm flipH="1">
            <a:off x="488160" y="4180760"/>
            <a:ext cx="656640" cy="144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3122" name="AutoShape 50"/>
          <p:cNvSpPr>
            <a:spLocks noChangeArrowheads="1"/>
          </p:cNvSpPr>
          <p:nvPr/>
        </p:nvSpPr>
        <p:spPr bwMode="auto">
          <a:xfrm>
            <a:off x="1437121" y="2678681"/>
            <a:ext cx="2089440" cy="195861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2019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</a:tabLst>
            </a:pPr>
            <a:r>
              <a:rPr lang="fi-FI" sz="1300">
                <a:solidFill>
                  <a:srgbClr val="000000"/>
                </a:solidFill>
              </a:rPr>
              <a:t>Esi-/raakalajittelu</a:t>
            </a:r>
          </a:p>
        </p:txBody>
      </p:sp>
    </p:spTree>
    <p:extLst>
      <p:ext uri="{BB962C8B-B14F-4D97-AF65-F5344CB8AC3E}">
        <p14:creationId xmlns:p14="http://schemas.microsoft.com/office/powerpoint/2010/main" val="42826641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fi-FI"/>
              <a:t>Prosessi vaate ja pientavara</a:t>
            </a:r>
          </a:p>
        </p:txBody>
      </p:sp>
      <p:graphicFrame>
        <p:nvGraphicFramePr>
          <p:cNvPr id="5122" name="Group 2"/>
          <p:cNvGraphicFramePr>
            <a:graphicFrameLocks noGrp="1"/>
          </p:cNvGraphicFramePr>
          <p:nvPr/>
        </p:nvGraphicFramePr>
        <p:xfrm>
          <a:off x="292321" y="1494877"/>
          <a:ext cx="8491680" cy="4929637"/>
        </p:xfrm>
        <a:graphic>
          <a:graphicData uri="http://schemas.openxmlformats.org/drawingml/2006/table">
            <a:tbl>
              <a:tblPr/>
              <a:tblGrid>
                <a:gridCol w="8491680"/>
              </a:tblGrid>
              <a:tr h="820886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r>
                        <a:rPr kumimoji="0" lang="fi-FI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Microsoft YaHei" charset="0"/>
                        </a:rPr>
                        <a:t>Vast. Otto</a:t>
                      </a:r>
                    </a:p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endParaRPr kumimoji="0" lang="fi-FI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endParaRPr kumimoji="0" lang="fi-FI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Microsoft YaHei" charset="0"/>
                      </a:endParaRPr>
                    </a:p>
                  </a:txBody>
                  <a:tcPr marL="81638" marR="81638" marT="56859" marB="42456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820886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r>
                        <a:rPr kumimoji="0" lang="fi-FI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Microsoft YaHei" charset="0"/>
                        </a:rPr>
                        <a:t>Varasto</a:t>
                      </a:r>
                    </a:p>
                  </a:txBody>
                  <a:tcPr marL="81638" marR="81638" marT="56859" marB="42456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820886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r>
                        <a:rPr kumimoji="0" lang="fi-FI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Microsoft YaHei" charset="0"/>
                        </a:rPr>
                        <a:t>Esilajittelu</a:t>
                      </a:r>
                    </a:p>
                  </a:txBody>
                  <a:tcPr marL="81638" marR="81638" marT="56859" marB="42456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820886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r>
                        <a:rPr kumimoji="0" lang="fi-FI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Microsoft YaHei" charset="0"/>
                        </a:rPr>
                        <a:t>Päälajittelu</a:t>
                      </a:r>
                    </a:p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r>
                        <a:rPr kumimoji="0" lang="fi-FI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Microsoft YaHei" charset="0"/>
                        </a:rPr>
                        <a:t>(vaate/kirja)</a:t>
                      </a:r>
                    </a:p>
                  </a:txBody>
                  <a:tcPr marL="81638" marR="81638" marT="56859" marB="42456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820886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r>
                        <a:rPr kumimoji="0" lang="fi-FI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Microsoft YaHei" charset="0"/>
                        </a:rPr>
                        <a:t>Hinnoittelu</a:t>
                      </a:r>
                    </a:p>
                  </a:txBody>
                  <a:tcPr marL="81638" marR="81638" marT="56859" marB="42456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82520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r>
                        <a:rPr kumimoji="0" lang="fi-FI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Microsoft YaHei" charset="0"/>
                        </a:rPr>
                        <a:t>Kuljetus</a:t>
                      </a:r>
                    </a:p>
                  </a:txBody>
                  <a:tcPr marL="81638" marR="81638" marT="56859" marB="42456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5148" name="AutoShape 28"/>
          <p:cNvSpPr>
            <a:spLocks noChangeArrowheads="1"/>
          </p:cNvSpPr>
          <p:nvPr/>
        </p:nvSpPr>
        <p:spPr bwMode="auto">
          <a:xfrm>
            <a:off x="2285281" y="1633132"/>
            <a:ext cx="1241280" cy="456528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laiturilla</a:t>
            </a:r>
          </a:p>
        </p:txBody>
      </p:sp>
      <p:sp>
        <p:nvSpPr>
          <p:cNvPr id="5149" name="AutoShape 29"/>
          <p:cNvSpPr>
            <a:spLocks noChangeArrowheads="1"/>
          </p:cNvSpPr>
          <p:nvPr/>
        </p:nvSpPr>
        <p:spPr bwMode="auto">
          <a:xfrm>
            <a:off x="6204960" y="1764186"/>
            <a:ext cx="979200" cy="326914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kuljetuksessa</a:t>
            </a:r>
          </a:p>
        </p:txBody>
      </p:sp>
      <p:sp>
        <p:nvSpPr>
          <p:cNvPr id="5150" name="AutoShape 30"/>
          <p:cNvSpPr>
            <a:spLocks noChangeArrowheads="1"/>
          </p:cNvSpPr>
          <p:nvPr/>
        </p:nvSpPr>
        <p:spPr bwMode="auto">
          <a:xfrm>
            <a:off x="2939041" y="2612434"/>
            <a:ext cx="1764000" cy="391721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</a:tabLst>
            </a:pPr>
            <a:r>
              <a:rPr lang="fi-FI" sz="1100">
                <a:solidFill>
                  <a:srgbClr val="000000"/>
                </a:solidFill>
              </a:rPr>
              <a:t>välivarastointi</a:t>
            </a:r>
          </a:p>
        </p:txBody>
      </p:sp>
      <p:sp>
        <p:nvSpPr>
          <p:cNvPr id="5151" name="AutoShape 31"/>
          <p:cNvSpPr>
            <a:spLocks noChangeArrowheads="1"/>
          </p:cNvSpPr>
          <p:nvPr/>
        </p:nvSpPr>
        <p:spPr bwMode="auto">
          <a:xfrm>
            <a:off x="6138720" y="2678682"/>
            <a:ext cx="979200" cy="32691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kausivarastointi</a:t>
            </a:r>
          </a:p>
        </p:txBody>
      </p:sp>
      <p:sp>
        <p:nvSpPr>
          <p:cNvPr id="5152" name="AutoShape 32"/>
          <p:cNvSpPr>
            <a:spLocks noChangeArrowheads="1"/>
          </p:cNvSpPr>
          <p:nvPr/>
        </p:nvSpPr>
        <p:spPr bwMode="auto">
          <a:xfrm>
            <a:off x="3003840" y="3266264"/>
            <a:ext cx="979200" cy="52277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Lajittelu</a:t>
            </a:r>
          </a:p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tuoteryhmittäin</a:t>
            </a:r>
          </a:p>
        </p:txBody>
      </p:sp>
      <p:sp>
        <p:nvSpPr>
          <p:cNvPr id="5153" name="AutoShape 33"/>
          <p:cNvSpPr>
            <a:spLocks noChangeArrowheads="1"/>
          </p:cNvSpPr>
          <p:nvPr/>
        </p:nvSpPr>
        <p:spPr bwMode="auto">
          <a:xfrm>
            <a:off x="7902721" y="3331071"/>
            <a:ext cx="718560" cy="1828992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 sz="1100">
                <a:solidFill>
                  <a:srgbClr val="000000"/>
                </a:solidFill>
              </a:rPr>
              <a:t>Jätteen</a:t>
            </a:r>
          </a:p>
          <a:p>
            <a:pPr algn="ctr">
              <a:tabLst>
                <a:tab pos="407526" algn="l"/>
              </a:tabLst>
            </a:pPr>
            <a:r>
              <a:rPr lang="fi-FI" sz="1100">
                <a:solidFill>
                  <a:srgbClr val="000000"/>
                </a:solidFill>
              </a:rPr>
              <a:t>poisto</a:t>
            </a:r>
          </a:p>
        </p:txBody>
      </p:sp>
      <p:sp>
        <p:nvSpPr>
          <p:cNvPr id="5154" name="AutoShape 34"/>
          <p:cNvSpPr>
            <a:spLocks noChangeArrowheads="1"/>
          </p:cNvSpPr>
          <p:nvPr/>
        </p:nvSpPr>
        <p:spPr bwMode="auto">
          <a:xfrm>
            <a:off x="1764001" y="4245566"/>
            <a:ext cx="1241280" cy="456528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Lajittelu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jakelukategorioihin</a:t>
            </a:r>
          </a:p>
        </p:txBody>
      </p:sp>
      <p:sp>
        <p:nvSpPr>
          <p:cNvPr id="5155" name="AutoShape 35"/>
          <p:cNvSpPr>
            <a:spLocks noChangeArrowheads="1"/>
          </p:cNvSpPr>
          <p:nvPr/>
        </p:nvSpPr>
        <p:spPr bwMode="auto">
          <a:xfrm>
            <a:off x="2808000" y="5018928"/>
            <a:ext cx="1370880" cy="456527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Laadullinen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arvio</a:t>
            </a:r>
          </a:p>
        </p:txBody>
      </p:sp>
      <p:sp>
        <p:nvSpPr>
          <p:cNvPr id="5156" name="AutoShape 36"/>
          <p:cNvSpPr>
            <a:spLocks noChangeArrowheads="1"/>
          </p:cNvSpPr>
          <p:nvPr/>
        </p:nvSpPr>
        <p:spPr bwMode="auto">
          <a:xfrm>
            <a:off x="6530401" y="5029008"/>
            <a:ext cx="1241280" cy="456528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Hintalapun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kiinnittäminen</a:t>
            </a:r>
          </a:p>
        </p:txBody>
      </p:sp>
      <p:sp>
        <p:nvSpPr>
          <p:cNvPr id="5157" name="AutoShape 37"/>
          <p:cNvSpPr>
            <a:spLocks noChangeArrowheads="1"/>
          </p:cNvSpPr>
          <p:nvPr/>
        </p:nvSpPr>
        <p:spPr bwMode="auto">
          <a:xfrm>
            <a:off x="5355360" y="5095255"/>
            <a:ext cx="979200" cy="391721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Myyntikuntoon</a:t>
            </a:r>
          </a:p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saattaminen</a:t>
            </a:r>
          </a:p>
        </p:txBody>
      </p:sp>
      <p:sp>
        <p:nvSpPr>
          <p:cNvPr id="5158" name="AutoShape 38"/>
          <p:cNvSpPr>
            <a:spLocks noChangeArrowheads="1"/>
          </p:cNvSpPr>
          <p:nvPr/>
        </p:nvSpPr>
        <p:spPr bwMode="auto">
          <a:xfrm>
            <a:off x="1306080" y="5943504"/>
            <a:ext cx="979200" cy="326914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Keräys</a:t>
            </a:r>
          </a:p>
        </p:txBody>
      </p:sp>
      <p:sp>
        <p:nvSpPr>
          <p:cNvPr id="5159" name="AutoShape 39"/>
          <p:cNvSpPr>
            <a:spLocks noChangeArrowheads="1"/>
          </p:cNvSpPr>
          <p:nvPr/>
        </p:nvSpPr>
        <p:spPr bwMode="auto">
          <a:xfrm>
            <a:off x="2808000" y="5943505"/>
            <a:ext cx="979200" cy="391721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Pakkaaminen</a:t>
            </a:r>
          </a:p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rullakoihin</a:t>
            </a:r>
          </a:p>
        </p:txBody>
      </p:sp>
      <p:sp>
        <p:nvSpPr>
          <p:cNvPr id="5160" name="AutoShape 40"/>
          <p:cNvSpPr>
            <a:spLocks noChangeArrowheads="1"/>
          </p:cNvSpPr>
          <p:nvPr/>
        </p:nvSpPr>
        <p:spPr bwMode="auto">
          <a:xfrm>
            <a:off x="4376161" y="5943505"/>
            <a:ext cx="1437120" cy="456527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Kuljetus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myymälöihin</a:t>
            </a:r>
          </a:p>
        </p:txBody>
      </p:sp>
      <p:sp>
        <p:nvSpPr>
          <p:cNvPr id="5161" name="AutoShape 41"/>
          <p:cNvSpPr>
            <a:spLocks noChangeArrowheads="1"/>
          </p:cNvSpPr>
          <p:nvPr/>
        </p:nvSpPr>
        <p:spPr bwMode="auto">
          <a:xfrm>
            <a:off x="3918240" y="1633132"/>
            <a:ext cx="1110240" cy="391721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Alkulajittelu</a:t>
            </a:r>
          </a:p>
        </p:txBody>
      </p:sp>
      <p:sp>
        <p:nvSpPr>
          <p:cNvPr id="5162" name="AutoShape 42"/>
          <p:cNvSpPr>
            <a:spLocks noChangeArrowheads="1"/>
          </p:cNvSpPr>
          <p:nvPr/>
        </p:nvSpPr>
        <p:spPr bwMode="auto">
          <a:xfrm>
            <a:off x="3657600" y="1828993"/>
            <a:ext cx="195840" cy="131054"/>
          </a:xfrm>
          <a:prstGeom prst="leftRightArrow">
            <a:avLst>
              <a:gd name="adj1" fmla="val 50000"/>
              <a:gd name="adj2" fmla="val 29752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cxnSp>
        <p:nvCxnSpPr>
          <p:cNvPr id="5163" name="AutoShape 43"/>
          <p:cNvCxnSpPr>
            <a:cxnSpLocks noChangeShapeType="1"/>
          </p:cNvCxnSpPr>
          <p:nvPr/>
        </p:nvCxnSpPr>
        <p:spPr bwMode="auto">
          <a:xfrm>
            <a:off x="8782561" y="3957535"/>
            <a:ext cx="1440" cy="1441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164" name="AutoShape 44"/>
          <p:cNvCxnSpPr>
            <a:cxnSpLocks noChangeShapeType="1"/>
            <a:stCxn id="5148" idx="2"/>
            <a:endCxn id="5148" idx="2"/>
          </p:cNvCxnSpPr>
          <p:nvPr/>
        </p:nvCxnSpPr>
        <p:spPr bwMode="auto">
          <a:xfrm>
            <a:off x="2905920" y="2089660"/>
            <a:ext cx="1440" cy="1440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165" name="AutoShape 45"/>
          <p:cNvCxnSpPr>
            <a:cxnSpLocks noChangeShapeType="1"/>
            <a:stCxn id="5150" idx="0"/>
            <a:endCxn id="5148" idx="2"/>
          </p:cNvCxnSpPr>
          <p:nvPr/>
        </p:nvCxnSpPr>
        <p:spPr bwMode="auto">
          <a:xfrm flipH="1" flipV="1">
            <a:off x="2905921" y="2089660"/>
            <a:ext cx="914400" cy="522774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166" name="AutoShape 46"/>
          <p:cNvCxnSpPr>
            <a:cxnSpLocks noChangeShapeType="1"/>
            <a:stCxn id="5150" idx="0"/>
            <a:endCxn id="5149" idx="2"/>
          </p:cNvCxnSpPr>
          <p:nvPr/>
        </p:nvCxnSpPr>
        <p:spPr bwMode="auto">
          <a:xfrm flipV="1">
            <a:off x="3820320" y="2089660"/>
            <a:ext cx="2874240" cy="522774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167" name="AutoShape 47"/>
          <p:cNvCxnSpPr>
            <a:cxnSpLocks noChangeShapeType="1"/>
            <a:stCxn id="5150" idx="2"/>
            <a:endCxn id="5152" idx="0"/>
          </p:cNvCxnSpPr>
          <p:nvPr/>
        </p:nvCxnSpPr>
        <p:spPr bwMode="auto">
          <a:xfrm flipH="1">
            <a:off x="3493441" y="3004156"/>
            <a:ext cx="326880" cy="262108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168" name="AutoShape 48"/>
          <p:cNvCxnSpPr>
            <a:cxnSpLocks noChangeShapeType="1"/>
            <a:stCxn id="5152" idx="1"/>
            <a:endCxn id="5154" idx="0"/>
          </p:cNvCxnSpPr>
          <p:nvPr/>
        </p:nvCxnSpPr>
        <p:spPr bwMode="auto">
          <a:xfrm flipH="1">
            <a:off x="2383200" y="3526931"/>
            <a:ext cx="620640" cy="718635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169" name="AutoShape 49"/>
          <p:cNvCxnSpPr>
            <a:cxnSpLocks noChangeShapeType="1"/>
            <a:stCxn id="5154" idx="2"/>
            <a:endCxn id="5155" idx="1"/>
          </p:cNvCxnSpPr>
          <p:nvPr/>
        </p:nvCxnSpPr>
        <p:spPr bwMode="auto">
          <a:xfrm>
            <a:off x="2383200" y="4703534"/>
            <a:ext cx="424800" cy="544377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170" name="AutoShape 50"/>
          <p:cNvCxnSpPr>
            <a:cxnSpLocks noChangeShapeType="1"/>
            <a:stCxn id="5161" idx="3"/>
            <a:endCxn id="5155" idx="3"/>
          </p:cNvCxnSpPr>
          <p:nvPr/>
        </p:nvCxnSpPr>
        <p:spPr bwMode="auto">
          <a:xfrm flipH="1">
            <a:off x="4180321" y="1828992"/>
            <a:ext cx="848160" cy="3418919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171" name="AutoShape 51"/>
          <p:cNvCxnSpPr>
            <a:cxnSpLocks noChangeShapeType="1"/>
            <a:stCxn id="5155" idx="2"/>
            <a:endCxn id="5157" idx="2"/>
          </p:cNvCxnSpPr>
          <p:nvPr/>
        </p:nvCxnSpPr>
        <p:spPr bwMode="auto">
          <a:xfrm>
            <a:off x="3493440" y="5475455"/>
            <a:ext cx="2351520" cy="11521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172" name="AutoShape 52"/>
          <p:cNvCxnSpPr>
            <a:cxnSpLocks noChangeShapeType="1"/>
            <a:stCxn id="5154" idx="3"/>
            <a:endCxn id="5151" idx="2"/>
          </p:cNvCxnSpPr>
          <p:nvPr/>
        </p:nvCxnSpPr>
        <p:spPr bwMode="auto">
          <a:xfrm flipV="1">
            <a:off x="3003840" y="3004156"/>
            <a:ext cx="3624480" cy="1468954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173" name="AutoShape 53"/>
          <p:cNvCxnSpPr>
            <a:cxnSpLocks noChangeShapeType="1"/>
            <a:stCxn id="5151" idx="2"/>
            <a:endCxn id="5151" idx="2"/>
          </p:cNvCxnSpPr>
          <p:nvPr/>
        </p:nvCxnSpPr>
        <p:spPr bwMode="auto">
          <a:xfrm>
            <a:off x="6628321" y="3004155"/>
            <a:ext cx="1440" cy="1441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174" name="AutoShape 54"/>
          <p:cNvCxnSpPr>
            <a:cxnSpLocks noChangeShapeType="1"/>
            <a:stCxn id="5151" idx="1"/>
            <a:endCxn id="5155" idx="3"/>
          </p:cNvCxnSpPr>
          <p:nvPr/>
        </p:nvCxnSpPr>
        <p:spPr bwMode="auto">
          <a:xfrm flipH="1">
            <a:off x="4180320" y="2841419"/>
            <a:ext cx="1958400" cy="2406492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175" name="AutoShape 55"/>
          <p:cNvCxnSpPr>
            <a:cxnSpLocks noChangeShapeType="1"/>
            <a:stCxn id="5157" idx="3"/>
            <a:endCxn id="5156" idx="1"/>
          </p:cNvCxnSpPr>
          <p:nvPr/>
        </p:nvCxnSpPr>
        <p:spPr bwMode="auto">
          <a:xfrm flipV="1">
            <a:off x="6334560" y="5257993"/>
            <a:ext cx="195840" cy="31683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176" name="AutoShape 56"/>
          <p:cNvCxnSpPr>
            <a:cxnSpLocks noChangeShapeType="1"/>
            <a:stCxn id="5158" idx="3"/>
            <a:endCxn id="5159" idx="1"/>
          </p:cNvCxnSpPr>
          <p:nvPr/>
        </p:nvCxnSpPr>
        <p:spPr bwMode="auto">
          <a:xfrm>
            <a:off x="2285280" y="6107682"/>
            <a:ext cx="522720" cy="33123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177" name="AutoShape 57"/>
          <p:cNvCxnSpPr>
            <a:cxnSpLocks noChangeShapeType="1"/>
            <a:stCxn id="5159" idx="3"/>
            <a:endCxn id="5160" idx="1"/>
          </p:cNvCxnSpPr>
          <p:nvPr/>
        </p:nvCxnSpPr>
        <p:spPr bwMode="auto">
          <a:xfrm>
            <a:off x="3788640" y="6139365"/>
            <a:ext cx="587520" cy="33123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178" name="Line 58"/>
          <p:cNvSpPr>
            <a:spLocks noChangeShapeType="1"/>
          </p:cNvSpPr>
          <p:nvPr/>
        </p:nvSpPr>
        <p:spPr bwMode="auto">
          <a:xfrm>
            <a:off x="7771681" y="5291115"/>
            <a:ext cx="84960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cxnSp>
        <p:nvCxnSpPr>
          <p:cNvPr id="5179" name="AutoShape 59"/>
          <p:cNvCxnSpPr>
            <a:cxnSpLocks noChangeShapeType="1"/>
          </p:cNvCxnSpPr>
          <p:nvPr/>
        </p:nvCxnSpPr>
        <p:spPr bwMode="auto">
          <a:xfrm>
            <a:off x="8782561" y="3957535"/>
            <a:ext cx="1440" cy="1441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180" name="Line 60"/>
          <p:cNvSpPr>
            <a:spLocks noChangeShapeType="1"/>
          </p:cNvSpPr>
          <p:nvPr/>
        </p:nvSpPr>
        <p:spPr bwMode="auto">
          <a:xfrm>
            <a:off x="456481" y="6139365"/>
            <a:ext cx="653760" cy="144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cxnSp>
        <p:nvCxnSpPr>
          <p:cNvPr id="5181" name="AutoShape 61"/>
          <p:cNvCxnSpPr>
            <a:cxnSpLocks noChangeShapeType="1"/>
            <a:stCxn id="5152" idx="2"/>
            <a:endCxn id="5155" idx="0"/>
          </p:cNvCxnSpPr>
          <p:nvPr/>
        </p:nvCxnSpPr>
        <p:spPr bwMode="auto">
          <a:xfrm>
            <a:off x="3493440" y="3789039"/>
            <a:ext cx="1440" cy="1229889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182" name="Line 62"/>
          <p:cNvSpPr>
            <a:spLocks noChangeShapeType="1"/>
          </p:cNvSpPr>
          <p:nvPr/>
        </p:nvSpPr>
        <p:spPr bwMode="auto">
          <a:xfrm flipV="1">
            <a:off x="6628321" y="3133769"/>
            <a:ext cx="1440" cy="1987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5183" name="Line 63"/>
          <p:cNvSpPr>
            <a:spLocks noChangeShapeType="1"/>
          </p:cNvSpPr>
          <p:nvPr/>
        </p:nvSpPr>
        <p:spPr bwMode="auto">
          <a:xfrm>
            <a:off x="5878080" y="4474551"/>
            <a:ext cx="260640" cy="144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5184" name="Line 64"/>
          <p:cNvSpPr>
            <a:spLocks noChangeShapeType="1"/>
          </p:cNvSpPr>
          <p:nvPr/>
        </p:nvSpPr>
        <p:spPr bwMode="auto">
          <a:xfrm flipH="1">
            <a:off x="5418721" y="2841419"/>
            <a:ext cx="198720" cy="144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5185" name="Line 65"/>
          <p:cNvSpPr>
            <a:spLocks noChangeShapeType="1"/>
          </p:cNvSpPr>
          <p:nvPr/>
        </p:nvSpPr>
        <p:spPr bwMode="auto">
          <a:xfrm>
            <a:off x="4898880" y="3657984"/>
            <a:ext cx="1440" cy="260668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cxnSp>
        <p:nvCxnSpPr>
          <p:cNvPr id="5186" name="AutoShape 66"/>
          <p:cNvCxnSpPr>
            <a:cxnSpLocks noChangeShapeType="1"/>
            <a:stCxn id="5152" idx="3"/>
            <a:endCxn id="5150" idx="3"/>
          </p:cNvCxnSpPr>
          <p:nvPr/>
        </p:nvCxnSpPr>
        <p:spPr bwMode="auto">
          <a:xfrm flipV="1">
            <a:off x="3984480" y="2808295"/>
            <a:ext cx="718560" cy="718636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187" name="AutoShape 67"/>
          <p:cNvCxnSpPr>
            <a:cxnSpLocks noChangeShapeType="1"/>
            <a:stCxn id="5154" idx="1"/>
            <a:endCxn id="5159" idx="0"/>
          </p:cNvCxnSpPr>
          <p:nvPr/>
        </p:nvCxnSpPr>
        <p:spPr bwMode="auto">
          <a:xfrm>
            <a:off x="1764001" y="4474551"/>
            <a:ext cx="1535040" cy="1470394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862221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83</Words>
  <Application>Microsoft Macintosh PowerPoint</Application>
  <PresentationFormat>Näytössä katseltava diaesitys (4:3)</PresentationFormat>
  <Paragraphs>55</Paragraphs>
  <Slides>2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Prosessi: vaate ja pientavara</vt:lpstr>
      <vt:lpstr>Prosessi vaate ja pientavara</vt:lpstr>
    </vt:vector>
  </TitlesOfParts>
  <Company>Kierrätyskeskus 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Prosessi: vaate ja pientavara</dc:title>
  <dc:creator>Juuli Alm</dc:creator>
  <cp:lastModifiedBy>Juuli Alm</cp:lastModifiedBy>
  <cp:revision>1</cp:revision>
  <dcterms:created xsi:type="dcterms:W3CDTF">2015-07-28T14:25:56Z</dcterms:created>
  <dcterms:modified xsi:type="dcterms:W3CDTF">2015-07-28T14:27:20Z</dcterms:modified>
</cp:coreProperties>
</file>